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2" r:id="rId2"/>
    <p:sldId id="269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302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301" r:id="rId19"/>
    <p:sldId id="296" r:id="rId20"/>
    <p:sldId id="297" r:id="rId21"/>
    <p:sldId id="298" r:id="rId22"/>
    <p:sldId id="299" r:id="rId23"/>
    <p:sldId id="30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60" d="100"/>
          <a:sy n="60" d="100"/>
        </p:scale>
        <p:origin x="-156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972E5-05D3-43FF-A1D9-FEC2D693AC10}" type="datetimeFigureOut">
              <a:rPr lang="en-US" smtClean="0"/>
              <a:t>12/5/2013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DD755-B6BD-446C-898F-F7439BA105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78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DD755-B6BD-446C-898F-F7439BA1054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28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DD755-B6BD-446C-898F-F7439BA1054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28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DD755-B6BD-446C-898F-F7439BA1054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28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DD755-B6BD-446C-898F-F7439BA1054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28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942D-BA06-4D19-B67E-7B132D7726F8}" type="datetimeFigureOut">
              <a:rPr lang="en-US" smtClean="0"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7230-B35B-4B67-8D17-5C2259F0C5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87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942D-BA06-4D19-B67E-7B132D7726F8}" type="datetimeFigureOut">
              <a:rPr lang="en-US" smtClean="0"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7230-B35B-4B67-8D17-5C2259F0C5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748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942D-BA06-4D19-B67E-7B132D7726F8}" type="datetimeFigureOut">
              <a:rPr lang="en-US" smtClean="0"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7230-B35B-4B67-8D17-5C2259F0C5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71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942D-BA06-4D19-B67E-7B132D7726F8}" type="datetimeFigureOut">
              <a:rPr lang="en-US" smtClean="0"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7230-B35B-4B67-8D17-5C2259F0C5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17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942D-BA06-4D19-B67E-7B132D7726F8}" type="datetimeFigureOut">
              <a:rPr lang="en-US" smtClean="0"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7230-B35B-4B67-8D17-5C2259F0C5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08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942D-BA06-4D19-B67E-7B132D7726F8}" type="datetimeFigureOut">
              <a:rPr lang="en-US" smtClean="0"/>
              <a:t>12/5/2013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7230-B35B-4B67-8D17-5C2259F0C5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2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942D-BA06-4D19-B67E-7B132D7726F8}" type="datetimeFigureOut">
              <a:rPr lang="en-US" smtClean="0"/>
              <a:t>12/5/2013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7230-B35B-4B67-8D17-5C2259F0C5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042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942D-BA06-4D19-B67E-7B132D7726F8}" type="datetimeFigureOut">
              <a:rPr lang="en-US" smtClean="0"/>
              <a:t>12/5/2013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7230-B35B-4B67-8D17-5C2259F0C5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20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942D-BA06-4D19-B67E-7B132D7726F8}" type="datetimeFigureOut">
              <a:rPr lang="en-US" smtClean="0"/>
              <a:t>12/5/2013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7230-B35B-4B67-8D17-5C2259F0C5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362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942D-BA06-4D19-B67E-7B132D7726F8}" type="datetimeFigureOut">
              <a:rPr lang="en-US" smtClean="0"/>
              <a:t>12/5/2013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7230-B35B-4B67-8D17-5C2259F0C5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41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942D-BA06-4D19-B67E-7B132D7726F8}" type="datetimeFigureOut">
              <a:rPr lang="en-US" smtClean="0"/>
              <a:t>12/5/2013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7230-B35B-4B67-8D17-5C2259F0C5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36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F942D-BA06-4D19-B67E-7B132D7726F8}" type="datetimeFigureOut">
              <a:rPr lang="en-US" smtClean="0"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D7230-B35B-4B67-8D17-5C2259F0C5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382000" cy="1679575"/>
          </a:xfrm>
        </p:spPr>
        <p:txBody>
          <a:bodyPr>
            <a:normAutofit/>
          </a:bodyPr>
          <a:lstStyle/>
          <a:p>
            <a:r>
              <a:rPr lang="en-US" b="1" dirty="0"/>
              <a:t>Studying Poverty, Agricultural Risks, and Coping Strategies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Presentation at the BMGF Grantee Meeting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81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504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dirty="0" smtClean="0"/>
              <a:t>Coping measures consistent over different risks – adaptation patterns consistent across shocks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918138"/>
            <a:ext cx="4876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Risk categories</a:t>
            </a:r>
          </a:p>
          <a:p>
            <a:endParaRPr lang="en-US" sz="2000" dirty="0" smtClean="0"/>
          </a:p>
          <a:p>
            <a:r>
              <a:rPr lang="en-US" sz="2000" dirty="0" smtClean="0"/>
              <a:t>Droughts        Ecological change</a:t>
            </a:r>
          </a:p>
          <a:p>
            <a:r>
              <a:rPr lang="en-US" sz="2000" dirty="0" smtClean="0"/>
              <a:t>Flooding         Immigration</a:t>
            </a:r>
          </a:p>
          <a:p>
            <a:r>
              <a:rPr lang="en-US" sz="2000" dirty="0" smtClean="0"/>
              <a:t>Erratic Rains  Market change</a:t>
            </a:r>
          </a:p>
          <a:p>
            <a:r>
              <a:rPr lang="en-US" sz="2000" dirty="0" smtClean="0"/>
              <a:t>Storms            Violent conflict</a:t>
            </a:r>
          </a:p>
          <a:p>
            <a:r>
              <a:rPr lang="en-US" sz="2000" dirty="0" smtClean="0"/>
              <a:t>Disease           Socio-economic </a:t>
            </a:r>
          </a:p>
          <a:p>
            <a:r>
              <a:rPr lang="en-US" sz="2000" dirty="0" smtClean="0"/>
              <a:t>Pests                inequality</a:t>
            </a:r>
          </a:p>
          <a:p>
            <a:r>
              <a:rPr lang="en-US" sz="2000" dirty="0" smtClean="0"/>
              <a:t>Heat Waves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31157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144000" cy="1481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64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/>
              <a:t>Adaptation Trends?</a:t>
            </a: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912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9751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144000" cy="1481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9067800" cy="6629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82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144000" cy="1481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648"/>
            <a:ext cx="8229600" cy="792162"/>
          </a:xfrm>
        </p:spPr>
        <p:txBody>
          <a:bodyPr>
            <a:noAutofit/>
          </a:bodyPr>
          <a:lstStyle/>
          <a:p>
            <a:r>
              <a:rPr lang="en-US" sz="2800" b="1" dirty="0"/>
              <a:t>How are patterns of relationships among adaptations and institutions structured by livelihood practices? </a:t>
            </a:r>
            <a:endParaRPr lang="en-US" sz="2800" dirty="0"/>
          </a:p>
        </p:txBody>
      </p:sp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65" b="13238"/>
          <a:stretch/>
        </p:blipFill>
        <p:spPr bwMode="auto">
          <a:xfrm>
            <a:off x="-152400" y="838200"/>
            <a:ext cx="9448800" cy="6019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57739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/>
              <a:t>What is the relationship between institutions and the types of adaptation strategies?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44000" cy="5943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095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Pattern between adaptation practices and biodiversity?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8839200" cy="5562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993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255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Pattern between adaptation practices and </a:t>
            </a:r>
            <a:r>
              <a:rPr lang="en-US" dirty="0" smtClean="0"/>
              <a:t>sustainability?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44000" cy="571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7787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255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Pattern between adaptation practices and </a:t>
            </a:r>
            <a:r>
              <a:rPr lang="en-US" dirty="0" smtClean="0"/>
              <a:t>equity?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5562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2555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Relationships between adaptation practices &amp; biodiversity, equity and sustainability: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Outcomes: </a:t>
            </a:r>
            <a:r>
              <a:rPr lang="en-US" dirty="0" smtClean="0"/>
              <a:t>biodiversity, equity, sustainability</a:t>
            </a:r>
          </a:p>
          <a:p>
            <a:r>
              <a:rPr lang="en-US" b="1" dirty="0" smtClean="0"/>
              <a:t>Predictors: </a:t>
            </a:r>
            <a:r>
              <a:rPr lang="en-US" dirty="0" smtClean="0"/>
              <a:t>coping mechanisms, institutions, history of adaptation practices, livelihood practices, formality of institutional links and history of institutional relationships</a:t>
            </a:r>
          </a:p>
          <a:p>
            <a:r>
              <a:rPr lang="en-US" b="1" dirty="0" smtClean="0"/>
              <a:t>Method: </a:t>
            </a:r>
            <a:r>
              <a:rPr lang="en-US" dirty="0" smtClean="0"/>
              <a:t>Logistic regression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Exploratory Analysis!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334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255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Correlations btw predictors &amp; biodiversity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Pooling</a:t>
            </a:r>
            <a:r>
              <a:rPr lang="en-US" dirty="0" smtClean="0"/>
              <a:t> associated with improved biodiversity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Formal institutional links </a:t>
            </a:r>
            <a:r>
              <a:rPr lang="en-US" dirty="0" smtClean="0"/>
              <a:t>&amp; a </a:t>
            </a:r>
            <a:r>
              <a:rPr lang="en-US" b="1" dirty="0"/>
              <a:t>l</a:t>
            </a:r>
            <a:r>
              <a:rPr lang="en-US" b="1" dirty="0" smtClean="0"/>
              <a:t>onger history </a:t>
            </a:r>
            <a:r>
              <a:rPr lang="en-US" dirty="0" smtClean="0"/>
              <a:t>of </a:t>
            </a:r>
            <a:r>
              <a:rPr lang="en-US" b="1" dirty="0" smtClean="0"/>
              <a:t>institutional links </a:t>
            </a:r>
            <a:r>
              <a:rPr lang="en-US" dirty="0" smtClean="0"/>
              <a:t>associated with improved biodiversity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NGOs &amp; Private institutions </a:t>
            </a:r>
            <a:r>
              <a:rPr lang="en-US" dirty="0" smtClean="0"/>
              <a:t>associated with improved biodiversity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Longer history </a:t>
            </a:r>
            <a:r>
              <a:rPr lang="en-US" dirty="0" smtClean="0"/>
              <a:t>of </a:t>
            </a:r>
            <a:r>
              <a:rPr lang="en-US" b="1" dirty="0" smtClean="0"/>
              <a:t>adaptation practice </a:t>
            </a:r>
            <a:r>
              <a:rPr lang="en-US" dirty="0" smtClean="0"/>
              <a:t>associated with </a:t>
            </a:r>
            <a:r>
              <a:rPr lang="en-US" u="sng" dirty="0" smtClean="0"/>
              <a:t>reduced </a:t>
            </a:r>
            <a:r>
              <a:rPr lang="en-US" dirty="0" smtClean="0"/>
              <a:t>biodiversity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883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53197"/>
            <a:ext cx="9144000" cy="1481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Motivation</a:t>
            </a:r>
          </a:p>
          <a:p>
            <a:r>
              <a:rPr lang="en-US" dirty="0" smtClean="0"/>
              <a:t>2. Activities</a:t>
            </a:r>
            <a:endParaRPr lang="en-US" dirty="0"/>
          </a:p>
          <a:p>
            <a:pPr lvl="1"/>
            <a:r>
              <a:rPr lang="en-US" dirty="0" smtClean="0"/>
              <a:t>Exploratory analysis </a:t>
            </a:r>
          </a:p>
          <a:p>
            <a:pPr lvl="1"/>
            <a:r>
              <a:rPr lang="en-US" dirty="0" smtClean="0"/>
              <a:t>Correlation/Association</a:t>
            </a:r>
          </a:p>
          <a:p>
            <a:pPr lvl="1"/>
            <a:r>
              <a:rPr lang="en-US" dirty="0" smtClean="0"/>
              <a:t>Causal analysis/impact evaluations</a:t>
            </a:r>
            <a:endParaRPr lang="en-US" dirty="0" smtClean="0"/>
          </a:p>
          <a:p>
            <a:r>
              <a:rPr lang="en-US" dirty="0"/>
              <a:t>3</a:t>
            </a:r>
            <a:r>
              <a:rPr lang="en-US" dirty="0" smtClean="0"/>
              <a:t>. Findings</a:t>
            </a:r>
            <a:endParaRPr lang="en-US" dirty="0"/>
          </a:p>
          <a:p>
            <a:r>
              <a:rPr lang="en-US" dirty="0"/>
              <a:t>4</a:t>
            </a:r>
            <a:r>
              <a:rPr lang="en-US" dirty="0" smtClean="0"/>
              <a:t>. Next steps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2763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255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Correlations btw predictors &amp; sustainability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Pooling</a:t>
            </a:r>
            <a:r>
              <a:rPr lang="en-US" dirty="0" smtClean="0"/>
              <a:t> &amp; </a:t>
            </a:r>
            <a:r>
              <a:rPr lang="en-US" b="1" dirty="0" smtClean="0"/>
              <a:t>storage</a:t>
            </a:r>
            <a:r>
              <a:rPr lang="en-US" b="1" dirty="0" smtClean="0"/>
              <a:t> </a:t>
            </a:r>
            <a:r>
              <a:rPr lang="en-US" dirty="0" smtClean="0"/>
              <a:t>associated with improved sustainability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NGOs </a:t>
            </a:r>
            <a:r>
              <a:rPr lang="en-US" dirty="0" smtClean="0"/>
              <a:t>associated with improved sustainability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Formal</a:t>
            </a:r>
            <a:r>
              <a:rPr lang="en-US" dirty="0" smtClean="0"/>
              <a:t> institutional links associated with improved sustainability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Private institutions, exchange, and mobility </a:t>
            </a:r>
            <a:r>
              <a:rPr lang="en-US" dirty="0" smtClean="0"/>
              <a:t>associated with </a:t>
            </a:r>
            <a:r>
              <a:rPr lang="en-US" u="sng" dirty="0" smtClean="0"/>
              <a:t>reduced </a:t>
            </a:r>
            <a:r>
              <a:rPr lang="en-US" dirty="0" smtClean="0"/>
              <a:t>sustainability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748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Correlations between predictors &amp; equity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Pooling</a:t>
            </a:r>
            <a:r>
              <a:rPr lang="en-US" dirty="0" smtClean="0"/>
              <a:t> associated with improved equity</a:t>
            </a:r>
          </a:p>
          <a:p>
            <a:r>
              <a:rPr lang="en-US" b="1" dirty="0" smtClean="0"/>
              <a:t>Private institutions </a:t>
            </a:r>
            <a:r>
              <a:rPr lang="en-US" dirty="0" smtClean="0"/>
              <a:t>associated with improved equity</a:t>
            </a:r>
          </a:p>
          <a:p>
            <a:r>
              <a:rPr lang="en-US" b="1" dirty="0"/>
              <a:t>L</a:t>
            </a:r>
            <a:r>
              <a:rPr lang="en-US" b="1" dirty="0" smtClean="0"/>
              <a:t>onger history of institutional links </a:t>
            </a:r>
            <a:r>
              <a:rPr lang="en-US" dirty="0" smtClean="0"/>
              <a:t>associated with improved equity</a:t>
            </a:r>
          </a:p>
          <a:p>
            <a:r>
              <a:rPr lang="en-US" b="1" dirty="0" smtClean="0"/>
              <a:t>Longer history of adaptation practices </a:t>
            </a:r>
            <a:r>
              <a:rPr lang="en-US" dirty="0" smtClean="0"/>
              <a:t>associated with improved equity</a:t>
            </a:r>
          </a:p>
          <a:p>
            <a:r>
              <a:rPr lang="en-US" b="1" dirty="0" smtClean="0"/>
              <a:t>Exchange</a:t>
            </a:r>
            <a:r>
              <a:rPr lang="en-US" dirty="0" smtClean="0"/>
              <a:t> associated with reduced equity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953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Next 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SPARCS watershed project</a:t>
            </a:r>
          </a:p>
          <a:p>
            <a:pPr lvl="1"/>
            <a:r>
              <a:rPr lang="en-US" dirty="0" smtClean="0"/>
              <a:t>HH, institution, village, commons instruments</a:t>
            </a:r>
          </a:p>
          <a:p>
            <a:pPr lvl="1"/>
            <a:r>
              <a:rPr lang="en-IN" dirty="0" smtClean="0"/>
              <a:t>semi </a:t>
            </a:r>
            <a:r>
              <a:rPr lang="en-IN" dirty="0"/>
              <a:t>arid regions of Rajasthan, Karnataka and Andhra Pradesh </a:t>
            </a:r>
            <a:endParaRPr lang="en-US" dirty="0" smtClean="0"/>
          </a:p>
          <a:p>
            <a:pPr lvl="1"/>
            <a:r>
              <a:rPr lang="en-US" dirty="0" smtClean="0"/>
              <a:t>Foundation for Ecological Security </a:t>
            </a:r>
          </a:p>
          <a:p>
            <a:pPr lvl="1"/>
            <a:endParaRPr lang="en-US" dirty="0"/>
          </a:p>
          <a:p>
            <a:r>
              <a:rPr lang="en-US" dirty="0" smtClean="0"/>
              <a:t>Climate change &amp; adaptation field experiment</a:t>
            </a:r>
          </a:p>
          <a:p>
            <a:pPr lvl="1"/>
            <a:r>
              <a:rPr lang="en-IN" dirty="0" smtClean="0"/>
              <a:t>HH, social network, behavioural games, village instruments </a:t>
            </a:r>
          </a:p>
          <a:p>
            <a:pPr lvl="1"/>
            <a:r>
              <a:rPr lang="en-IN" dirty="0" smtClean="0"/>
              <a:t>semi </a:t>
            </a:r>
            <a:r>
              <a:rPr lang="en-IN" dirty="0"/>
              <a:t>arid regions of Rajasthan, Karnataka and Andhra Pradesh </a:t>
            </a:r>
            <a:endParaRPr lang="en-IN" dirty="0" smtClean="0"/>
          </a:p>
          <a:p>
            <a:pPr lvl="1"/>
            <a:r>
              <a:rPr lang="en-IN" dirty="0" smtClean="0"/>
              <a:t>Foundation for Ecological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937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53197"/>
            <a:ext cx="9144000" cy="1481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00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144000" cy="1481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</a:t>
            </a:r>
            <a:r>
              <a:rPr lang="en-US" dirty="0" smtClean="0"/>
              <a:t>.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Agricultural risks are a major constraint on productivity increases, especially in marginal environments </a:t>
            </a:r>
          </a:p>
          <a:p>
            <a:r>
              <a:rPr lang="en-US" dirty="0" smtClean="0"/>
              <a:t>The constraints are higher with changing climate, lack of market access, and underdeveloped market instruments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433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144000" cy="1481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1066800"/>
            <a:ext cx="8382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1.1 Major research questions</a:t>
            </a:r>
            <a:r>
              <a:rPr lang="en-US" sz="3200" dirty="0" smtClean="0"/>
              <a:t>: </a:t>
            </a:r>
          </a:p>
          <a:p>
            <a:endParaRPr lang="en-US" sz="3200" dirty="0" smtClean="0"/>
          </a:p>
          <a:p>
            <a:r>
              <a:rPr lang="en-US" sz="2800" dirty="0" smtClean="0"/>
              <a:t>-How do farmers and cultivators cope with different </a:t>
            </a:r>
          </a:p>
          <a:p>
            <a:r>
              <a:rPr lang="en-US" sz="2800" dirty="0" smtClean="0"/>
              <a:t>environmental risks? </a:t>
            </a:r>
          </a:p>
          <a:p>
            <a:r>
              <a:rPr lang="en-US" sz="2800" dirty="0" smtClean="0"/>
              <a:t>-What role do institutions play in coping strategies?</a:t>
            </a:r>
          </a:p>
          <a:p>
            <a:r>
              <a:rPr lang="en-US" sz="2800" dirty="0" smtClean="0"/>
              <a:t>-What kinds of external interventions can enhance local capacities to cope with risks?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764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144000" cy="1481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1.2 investigation strategy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765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Code information in existing studies of risks and coping strategies using consistent, conceptual categories for livelihood strategies, environmental risks, coping strategies, and institutions</a:t>
            </a:r>
          </a:p>
          <a:p>
            <a:r>
              <a:rPr lang="en-US" dirty="0" smtClean="0"/>
              <a:t>Examine patterns of relationships among risks, coping strategies, institutions, conditional on livelihood strategies</a:t>
            </a:r>
          </a:p>
          <a:p>
            <a:r>
              <a:rPr lang="en-US" dirty="0" smtClean="0"/>
              <a:t>Use findings to pilot field research on the diversity of risks and coping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704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144000" cy="1481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2. Major activities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8392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Development of basic conceptual categories</a:t>
            </a:r>
          </a:p>
          <a:p>
            <a:r>
              <a:rPr lang="en-US" dirty="0" smtClean="0"/>
              <a:t>Coding of information in preexisting cases</a:t>
            </a:r>
          </a:p>
          <a:p>
            <a:r>
              <a:rPr lang="en-US" dirty="0" smtClean="0"/>
              <a:t>Analysis of patterns in data</a:t>
            </a:r>
          </a:p>
          <a:p>
            <a:r>
              <a:rPr lang="en-US" dirty="0" smtClean="0"/>
              <a:t>Field data pilot launched</a:t>
            </a:r>
          </a:p>
          <a:p>
            <a:r>
              <a:rPr lang="en-US" dirty="0" smtClean="0"/>
              <a:t>Field experiment planned for 2014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646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144000" cy="1481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2.1 Major conceptual categories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0" y="1905000"/>
            <a:ext cx="3429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Risk categories</a:t>
            </a:r>
          </a:p>
          <a:p>
            <a:endParaRPr lang="en-US" sz="2000" dirty="0" smtClean="0"/>
          </a:p>
          <a:p>
            <a:r>
              <a:rPr lang="en-US" sz="2000" dirty="0" smtClean="0"/>
              <a:t>Droughts        Ecological change</a:t>
            </a:r>
          </a:p>
          <a:p>
            <a:r>
              <a:rPr lang="en-US" sz="2000" dirty="0" smtClean="0"/>
              <a:t>Flooding         Immigration</a:t>
            </a:r>
          </a:p>
          <a:p>
            <a:r>
              <a:rPr lang="en-US" sz="2000" dirty="0" smtClean="0"/>
              <a:t>Erratic Rains  Market change</a:t>
            </a:r>
          </a:p>
          <a:p>
            <a:r>
              <a:rPr lang="en-US" sz="2000" dirty="0" smtClean="0"/>
              <a:t>Storms            Violent conflict</a:t>
            </a:r>
          </a:p>
          <a:p>
            <a:r>
              <a:rPr lang="en-US" sz="2000" dirty="0" smtClean="0"/>
              <a:t>Disease           Socio-economic </a:t>
            </a:r>
          </a:p>
          <a:p>
            <a:r>
              <a:rPr lang="en-US" sz="2000" dirty="0" smtClean="0"/>
              <a:t>Pests                inequality</a:t>
            </a:r>
          </a:p>
          <a:p>
            <a:r>
              <a:rPr lang="en-US" sz="2000" dirty="0" smtClean="0"/>
              <a:t>Heat Waves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429000" y="1905000"/>
            <a:ext cx="3102324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Coping strategies categories</a:t>
            </a:r>
          </a:p>
          <a:p>
            <a:endParaRPr lang="en-US" sz="2000" dirty="0"/>
          </a:p>
          <a:p>
            <a:r>
              <a:rPr lang="en-US" sz="2000" dirty="0" smtClean="0"/>
              <a:t>Diversification</a:t>
            </a:r>
          </a:p>
          <a:p>
            <a:r>
              <a:rPr lang="en-US" sz="2000" dirty="0" smtClean="0"/>
              <a:t>Pooling</a:t>
            </a:r>
          </a:p>
          <a:p>
            <a:r>
              <a:rPr lang="en-US" sz="2000" dirty="0" smtClean="0"/>
              <a:t>Mobility</a:t>
            </a:r>
          </a:p>
          <a:p>
            <a:r>
              <a:rPr lang="en-US" sz="2000" dirty="0" smtClean="0"/>
              <a:t>Storage</a:t>
            </a:r>
            <a:endParaRPr lang="en-US" sz="2000" dirty="0"/>
          </a:p>
          <a:p>
            <a:r>
              <a:rPr lang="en-US" sz="2000" dirty="0" smtClean="0"/>
              <a:t>Market exchange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6740527" y="1886607"/>
            <a:ext cx="2392963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Institution categories</a:t>
            </a:r>
          </a:p>
          <a:p>
            <a:endParaRPr lang="en-US" sz="2000" dirty="0"/>
          </a:p>
          <a:p>
            <a:r>
              <a:rPr lang="en-US" sz="2000" dirty="0" smtClean="0"/>
              <a:t>Public</a:t>
            </a:r>
          </a:p>
          <a:p>
            <a:r>
              <a:rPr lang="en-US" sz="2000" dirty="0" smtClean="0"/>
              <a:t>Civic</a:t>
            </a:r>
          </a:p>
          <a:p>
            <a:r>
              <a:rPr lang="en-US" sz="2000" dirty="0" smtClean="0"/>
              <a:t>Private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42660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144000" cy="1481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966" y="21021"/>
            <a:ext cx="7848600" cy="792162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3. Findings 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457200" y="99060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What is the most common observed pattern of relationships among adaptations and institutions?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24274"/>
            <a:ext cx="6172200" cy="5460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1798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915400" cy="6705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5617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6965</TotalTime>
  <Words>572</Words>
  <Application>Microsoft Office PowerPoint</Application>
  <PresentationFormat>On-screen Show (4:3)</PresentationFormat>
  <Paragraphs>107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Studying Poverty, Agricultural Risks, and Coping Strategies</vt:lpstr>
      <vt:lpstr>Presentation outline</vt:lpstr>
      <vt:lpstr>1. Motivation</vt:lpstr>
      <vt:lpstr>PowerPoint Presentation</vt:lpstr>
      <vt:lpstr>1.2 investigation strategy</vt:lpstr>
      <vt:lpstr>2. Major activities</vt:lpstr>
      <vt:lpstr>2.1 Major conceptual categories</vt:lpstr>
      <vt:lpstr>3. Findings </vt:lpstr>
      <vt:lpstr>PowerPoint Presentation</vt:lpstr>
      <vt:lpstr>Coping measures consistent over different risks – adaptation patterns consistent across shocks </vt:lpstr>
      <vt:lpstr>Adaptation Trends?</vt:lpstr>
      <vt:lpstr>PowerPoint Presentation</vt:lpstr>
      <vt:lpstr>How are patterns of relationships among adaptations and institutions structured by livelihood practices? </vt:lpstr>
      <vt:lpstr>What is the relationship between institutions and the types of adaptation strategies?  </vt:lpstr>
      <vt:lpstr>Pattern between adaptation practices and biodiversity?  </vt:lpstr>
      <vt:lpstr>Pattern between adaptation practices and sustainability?</vt:lpstr>
      <vt:lpstr>Pattern between adaptation practices and equity?</vt:lpstr>
      <vt:lpstr>Relationships between adaptation practices &amp; biodiversity, equity and sustainability: </vt:lpstr>
      <vt:lpstr>Correlations btw predictors &amp; biodiversity</vt:lpstr>
      <vt:lpstr>Correlations btw predictors &amp; sustainability</vt:lpstr>
      <vt:lpstr>Correlations between predictors &amp; equity</vt:lpstr>
      <vt:lpstr>4. Next steps </vt:lpstr>
      <vt:lpstr>THANK YOU!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general approach:  Typology of forest interventions</dc:title>
  <dc:creator>Agrawal, Arun</dc:creator>
  <cp:lastModifiedBy>McGee, Heather</cp:lastModifiedBy>
  <cp:revision>73</cp:revision>
  <dcterms:created xsi:type="dcterms:W3CDTF">2012-09-20T02:27:16Z</dcterms:created>
  <dcterms:modified xsi:type="dcterms:W3CDTF">2013-12-05T16:02:38Z</dcterms:modified>
</cp:coreProperties>
</file>